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7"/>
  </p:sldMasterIdLst>
  <p:sldIdLst>
    <p:sldId id="256" r:id="rId8"/>
    <p:sldId id="273" r:id="rId9"/>
    <p:sldId id="277" r:id="rId10"/>
    <p:sldId id="258" r:id="rId11"/>
    <p:sldId id="270" r:id="rId12"/>
    <p:sldId id="271" r:id="rId13"/>
    <p:sldId id="269" r:id="rId14"/>
    <p:sldId id="257" r:id="rId15"/>
    <p:sldId id="281" r:id="rId16"/>
    <p:sldId id="266" r:id="rId17"/>
    <p:sldId id="259" r:id="rId18"/>
    <p:sldId id="263" r:id="rId19"/>
    <p:sldId id="260" r:id="rId20"/>
    <p:sldId id="268" r:id="rId21"/>
    <p:sldId id="261" r:id="rId22"/>
    <p:sldId id="279" r:id="rId23"/>
    <p:sldId id="265" r:id="rId24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>
        <p:scale>
          <a:sx n="60" d="100"/>
          <a:sy n="60" d="100"/>
        </p:scale>
        <p:origin x="1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yth, Alison" userId="649d2ced-6280-4c44-830a-d941bed67d1a" providerId="ADAL" clId="{6BFABCCB-DCB7-4F5D-9229-BEB23E8AB92C}"/>
    <pc:docChg chg="custSel delSld modSld">
      <pc:chgData name="Eyth, Alison" userId="649d2ced-6280-4c44-830a-d941bed67d1a" providerId="ADAL" clId="{6BFABCCB-DCB7-4F5D-9229-BEB23E8AB92C}" dt="2019-06-19T21:51:04.352" v="451" actId="14100"/>
      <pc:docMkLst>
        <pc:docMk/>
      </pc:docMkLst>
      <pc:sldChg chg="modSp">
        <pc:chgData name="Eyth, Alison" userId="649d2ced-6280-4c44-830a-d941bed67d1a" providerId="ADAL" clId="{6BFABCCB-DCB7-4F5D-9229-BEB23E8AB92C}" dt="2019-06-19T21:36:32.436" v="115" actId="27636"/>
        <pc:sldMkLst>
          <pc:docMk/>
          <pc:sldMk cId="1263250780" sldId="256"/>
        </pc:sldMkLst>
        <pc:spChg chg="mod">
          <ac:chgData name="Eyth, Alison" userId="649d2ced-6280-4c44-830a-d941bed67d1a" providerId="ADAL" clId="{6BFABCCB-DCB7-4F5D-9229-BEB23E8AB92C}" dt="2019-06-19T21:36:32.436" v="115" actId="27636"/>
          <ac:spMkLst>
            <pc:docMk/>
            <pc:sldMk cId="1263250780" sldId="256"/>
            <ac:spMk id="2" creationId="{1B520E0D-4157-4659-A876-BF0A9AF910FF}"/>
          </ac:spMkLst>
        </pc:spChg>
      </pc:sldChg>
      <pc:sldChg chg="addSp modSp">
        <pc:chgData name="Eyth, Alison" userId="649d2ced-6280-4c44-830a-d941bed67d1a" providerId="ADAL" clId="{6BFABCCB-DCB7-4F5D-9229-BEB23E8AB92C}" dt="2019-06-19T21:35:42.486" v="73" actId="1076"/>
        <pc:sldMkLst>
          <pc:docMk/>
          <pc:sldMk cId="828007702" sldId="257"/>
        </pc:sldMkLst>
        <pc:spChg chg="add mod">
          <ac:chgData name="Eyth, Alison" userId="649d2ced-6280-4c44-830a-d941bed67d1a" providerId="ADAL" clId="{6BFABCCB-DCB7-4F5D-9229-BEB23E8AB92C}" dt="2019-06-19T21:35:42.486" v="73" actId="1076"/>
          <ac:spMkLst>
            <pc:docMk/>
            <pc:sldMk cId="828007702" sldId="257"/>
            <ac:spMk id="3" creationId="{0EDAF1F3-3CDB-43B2-935D-4F86DE6E7010}"/>
          </ac:spMkLst>
        </pc:spChg>
      </pc:sldChg>
      <pc:sldChg chg="modSp">
        <pc:chgData name="Eyth, Alison" userId="649d2ced-6280-4c44-830a-d941bed67d1a" providerId="ADAL" clId="{6BFABCCB-DCB7-4F5D-9229-BEB23E8AB92C}" dt="2019-06-19T21:51:04.352" v="451" actId="14100"/>
        <pc:sldMkLst>
          <pc:docMk/>
          <pc:sldMk cId="1410035918" sldId="258"/>
        </pc:sldMkLst>
        <pc:spChg chg="mod">
          <ac:chgData name="Eyth, Alison" userId="649d2ced-6280-4c44-830a-d941bed67d1a" providerId="ADAL" clId="{6BFABCCB-DCB7-4F5D-9229-BEB23E8AB92C}" dt="2019-06-19T21:51:04.352" v="451" actId="14100"/>
          <ac:spMkLst>
            <pc:docMk/>
            <pc:sldMk cId="1410035918" sldId="258"/>
            <ac:spMk id="2" creationId="{6FF48B86-3C21-4CDD-A7D7-772665074B9D}"/>
          </ac:spMkLst>
        </pc:spChg>
        <pc:spChg chg="mod">
          <ac:chgData name="Eyth, Alison" userId="649d2ced-6280-4c44-830a-d941bed67d1a" providerId="ADAL" clId="{6BFABCCB-DCB7-4F5D-9229-BEB23E8AB92C}" dt="2019-06-19T21:50:37.808" v="440" actId="27636"/>
          <ac:spMkLst>
            <pc:docMk/>
            <pc:sldMk cId="1410035918" sldId="258"/>
            <ac:spMk id="3" creationId="{9A72EE24-BE36-4EF6-A3C6-EEEBD5322FA8}"/>
          </ac:spMkLst>
        </pc:spChg>
      </pc:sldChg>
      <pc:sldChg chg="del">
        <pc:chgData name="Eyth, Alison" userId="649d2ced-6280-4c44-830a-d941bed67d1a" providerId="ADAL" clId="{6BFABCCB-DCB7-4F5D-9229-BEB23E8AB92C}" dt="2019-06-19T18:53:53.462" v="0" actId="2696"/>
        <pc:sldMkLst>
          <pc:docMk/>
          <pc:sldMk cId="3270680555" sldId="267"/>
        </pc:sldMkLst>
      </pc:sldChg>
      <pc:sldChg chg="addSp modSp">
        <pc:chgData name="Eyth, Alison" userId="649d2ced-6280-4c44-830a-d941bed67d1a" providerId="ADAL" clId="{6BFABCCB-DCB7-4F5D-9229-BEB23E8AB92C}" dt="2019-06-19T21:48:07.568" v="380" actId="20577"/>
        <pc:sldMkLst>
          <pc:docMk/>
          <pc:sldMk cId="1747505950" sldId="273"/>
        </pc:sldMkLst>
        <pc:spChg chg="add mod">
          <ac:chgData name="Eyth, Alison" userId="649d2ced-6280-4c44-830a-d941bed67d1a" providerId="ADAL" clId="{6BFABCCB-DCB7-4F5D-9229-BEB23E8AB92C}" dt="2019-06-19T21:48:07.568" v="380" actId="20577"/>
          <ac:spMkLst>
            <pc:docMk/>
            <pc:sldMk cId="1747505950" sldId="273"/>
            <ac:spMk id="5" creationId="{0E8441FF-E235-4FEB-A82D-93642B9667BC}"/>
          </ac:spMkLst>
        </pc:spChg>
      </pc:sldChg>
      <pc:sldChg chg="modSp">
        <pc:chgData name="Eyth, Alison" userId="649d2ced-6280-4c44-830a-d941bed67d1a" providerId="ADAL" clId="{6BFABCCB-DCB7-4F5D-9229-BEB23E8AB92C}" dt="2019-06-19T18:54:15.380" v="5" actId="20577"/>
        <pc:sldMkLst>
          <pc:docMk/>
          <pc:sldMk cId="2007776514" sldId="277"/>
        </pc:sldMkLst>
        <pc:spChg chg="mod">
          <ac:chgData name="Eyth, Alison" userId="649d2ced-6280-4c44-830a-d941bed67d1a" providerId="ADAL" clId="{6BFABCCB-DCB7-4F5D-9229-BEB23E8AB92C}" dt="2019-06-19T18:54:15.380" v="5" actId="20577"/>
          <ac:spMkLst>
            <pc:docMk/>
            <pc:sldMk cId="2007776514" sldId="277"/>
            <ac:spMk id="2" creationId="{C9041A58-F528-4916-847F-918B02CCDA2D}"/>
          </ac:spMkLst>
        </pc:spChg>
      </pc:sldChg>
      <pc:sldChg chg="addSp modSp">
        <pc:chgData name="Eyth, Alison" userId="649d2ced-6280-4c44-830a-d941bed67d1a" providerId="ADAL" clId="{6BFABCCB-DCB7-4F5D-9229-BEB23E8AB92C}" dt="2019-06-19T21:48:46.871" v="402" actId="20577"/>
        <pc:sldMkLst>
          <pc:docMk/>
          <pc:sldMk cId="2777070343" sldId="281"/>
        </pc:sldMkLst>
        <pc:spChg chg="add mod">
          <ac:chgData name="Eyth, Alison" userId="649d2ced-6280-4c44-830a-d941bed67d1a" providerId="ADAL" clId="{6BFABCCB-DCB7-4F5D-9229-BEB23E8AB92C}" dt="2019-06-19T21:48:46.871" v="402" actId="20577"/>
          <ac:spMkLst>
            <pc:docMk/>
            <pc:sldMk cId="2777070343" sldId="281"/>
            <ac:spMk id="2" creationId="{95081DBF-D79D-4B6F-9939-5CE037DBEA19}"/>
          </ac:spMkLst>
        </pc:spChg>
        <pc:picChg chg="mod">
          <ac:chgData name="Eyth, Alison" userId="649d2ced-6280-4c44-830a-d941bed67d1a" providerId="ADAL" clId="{6BFABCCB-DCB7-4F5D-9229-BEB23E8AB92C}" dt="2019-06-19T21:45:13.241" v="175" actId="1035"/>
          <ac:picMkLst>
            <pc:docMk/>
            <pc:sldMk cId="2777070343" sldId="281"/>
            <ac:picMk id="8" creationId="{7170603D-3B14-46DD-A9AB-C22463369588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3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3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45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08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06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50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3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09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6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4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1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4339F1-1EA0-4BFC-A018-468B65F79FDD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E0FD49B-A9DA-4B54-94B9-571F849E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4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0E0D-4157-4659-A876-BF0A9AF91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523" y="609600"/>
            <a:ext cx="9179169" cy="40538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Status update: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2017 CMV Data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cap="none" dirty="0">
                <a:solidFill>
                  <a:schemeClr val="tx1"/>
                </a:solidFill>
              </a:rPr>
              <a:t>and </a:t>
            </a:r>
            <a:br>
              <a:rPr lang="en-US" cap="none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2016 Adjustments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126325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8B86-3C21-4CDD-A7D7-77266507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573" y="26126"/>
            <a:ext cx="7871958" cy="143021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C1/2 Code completed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995C3-5413-4C2E-8273-247839BF3E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33779" y="2007760"/>
            <a:ext cx="7324441" cy="981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		Power		Operating Load 		Duration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(kW-hr)  = 	        (kW) 	x 	     Factor		       x 	   (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B93B9-1E85-4609-84F4-7E02A9A994BA}"/>
              </a:ext>
            </a:extLst>
          </p:cNvPr>
          <p:cNvSpPr txBox="1"/>
          <p:nvPr/>
        </p:nvSpPr>
        <p:spPr>
          <a:xfrm>
            <a:off x="2579150" y="3905097"/>
            <a:ext cx="676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Emissions 			       Activity 		Emission Factor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(g/observation)	=	(kW-hr)  	 x 	 (g/kW-hr) </a:t>
            </a:r>
          </a:p>
        </p:txBody>
      </p:sp>
    </p:spTree>
    <p:extLst>
      <p:ext uri="{BB962C8B-B14F-4D97-AF65-F5344CB8AC3E}">
        <p14:creationId xmlns:p14="http://schemas.microsoft.com/office/powerpoint/2010/main" val="284695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5BC9-FDBD-4AD5-B235-A5146CCC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407" y="132639"/>
            <a:ext cx="5615185" cy="14653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c1/c2 Vessel Attributes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90CB0-C974-4948-BCC4-74303B80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5383"/>
            <a:ext cx="10885714" cy="491783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Approximately 25% of the C1/2 vessels could be matched to Clarkson data - Power and speed data used as vessel-specific calculations</a:t>
            </a:r>
          </a:p>
          <a:p>
            <a:endParaRPr lang="en-US" sz="2800" dirty="0">
              <a:solidFill>
                <a:schemeClr val="tx1"/>
              </a:solidFill>
              <a:effectLst/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Where vessel specific data could not be used to calculate emissions, surrogate values were developed using: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effectLst/>
              </a:rPr>
              <a:t>vessel type averages for matched Clarkson data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effectLst/>
              </a:rPr>
              <a:t>gap filling with EPA port Guidance (e.g., aux load factors and boiler power ratings)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1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EEE2-2151-4FC1-961F-417BCBF9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7895"/>
            <a:ext cx="9905998" cy="9949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Default Auxiliary / Boiler values - updated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EFA86C2C-B1FD-432F-9A3C-531AB27990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986315"/>
              </p:ext>
            </p:extLst>
          </p:nvPr>
        </p:nvGraphicFramePr>
        <p:xfrm>
          <a:off x="1689652" y="1112808"/>
          <a:ext cx="7374835" cy="5490984"/>
        </p:xfrm>
        <a:graphic>
          <a:graphicData uri="http://schemas.openxmlformats.org/drawingml/2006/table">
            <a:tbl>
              <a:tblPr/>
              <a:tblGrid>
                <a:gridCol w="1733703">
                  <a:extLst>
                    <a:ext uri="{9D8B030D-6E8A-4147-A177-3AD203B41FA5}">
                      <a16:colId xmlns:a16="http://schemas.microsoft.com/office/drawing/2014/main" val="736146520"/>
                    </a:ext>
                  </a:extLst>
                </a:gridCol>
                <a:gridCol w="792047">
                  <a:extLst>
                    <a:ext uri="{9D8B030D-6E8A-4147-A177-3AD203B41FA5}">
                      <a16:colId xmlns:a16="http://schemas.microsoft.com/office/drawing/2014/main" val="383232782"/>
                    </a:ext>
                  </a:extLst>
                </a:gridCol>
                <a:gridCol w="704041">
                  <a:extLst>
                    <a:ext uri="{9D8B030D-6E8A-4147-A177-3AD203B41FA5}">
                      <a16:colId xmlns:a16="http://schemas.microsoft.com/office/drawing/2014/main" val="3442347415"/>
                    </a:ext>
                  </a:extLst>
                </a:gridCol>
                <a:gridCol w="756844">
                  <a:extLst>
                    <a:ext uri="{9D8B030D-6E8A-4147-A177-3AD203B41FA5}">
                      <a16:colId xmlns:a16="http://schemas.microsoft.com/office/drawing/2014/main" val="653310492"/>
                    </a:ext>
                  </a:extLst>
                </a:gridCol>
                <a:gridCol w="827249">
                  <a:extLst>
                    <a:ext uri="{9D8B030D-6E8A-4147-A177-3AD203B41FA5}">
                      <a16:colId xmlns:a16="http://schemas.microsoft.com/office/drawing/2014/main" val="1392068150"/>
                    </a:ext>
                  </a:extLst>
                </a:gridCol>
                <a:gridCol w="1209229">
                  <a:extLst>
                    <a:ext uri="{9D8B030D-6E8A-4147-A177-3AD203B41FA5}">
                      <a16:colId xmlns:a16="http://schemas.microsoft.com/office/drawing/2014/main" val="3822211550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476762955"/>
                    </a:ext>
                  </a:extLst>
                </a:gridCol>
              </a:tblGrid>
              <a:tr h="9670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Vessel Group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Avg Build Year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Tier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Prop Power (kW)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Aux Power (kW)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Aux Operating Load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tabLst>
                          <a:tab pos="914400" algn="l"/>
                        </a:tabLs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Boiler (kW)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403903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Bulk Carrier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1976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7505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874088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Commercial Fishing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1987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567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0753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Container Ship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1994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2700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594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28872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Ferry Excursion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5322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516556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General Cargo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1986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2396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1120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706521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Government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1998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2125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2313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033587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Miscellaneous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2337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42008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Offshore support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3949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1081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368196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Pilot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868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75213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Reefer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5877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2854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464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435275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Ro Ro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1985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3793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174899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Tanker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2003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6578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2399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38055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Tug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2395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430156"/>
                  </a:ext>
                </a:extLst>
              </a:tr>
              <a:tr h="310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Work Boat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1989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3546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1492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0.56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1" marR="5491" marT="54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89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44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E078-D58C-4EB4-AB86-5F463F3B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216" y="228580"/>
            <a:ext cx="5677398" cy="152070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C1/C2 Propulsion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emission factors – updated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AC328-C443-4812-BB5C-472AC8D3E85A}"/>
              </a:ext>
            </a:extLst>
          </p:cNvPr>
          <p:cNvSpPr/>
          <p:nvPr/>
        </p:nvSpPr>
        <p:spPr>
          <a:xfrm>
            <a:off x="1428080" y="4888471"/>
            <a:ext cx="933584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1143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BB91FE2-6C3E-411F-AC4A-977DA81A68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55885"/>
              </p:ext>
            </p:extLst>
          </p:nvPr>
        </p:nvGraphicFramePr>
        <p:xfrm>
          <a:off x="2633870" y="1749288"/>
          <a:ext cx="6298287" cy="4041912"/>
        </p:xfrm>
        <a:graphic>
          <a:graphicData uri="http://schemas.openxmlformats.org/drawingml/2006/table">
            <a:tbl>
              <a:tblPr firstRow="1" firstCol="1" bandRow="1"/>
              <a:tblGrid>
                <a:gridCol w="1354087">
                  <a:extLst>
                    <a:ext uri="{9D8B030D-6E8A-4147-A177-3AD203B41FA5}">
                      <a16:colId xmlns:a16="http://schemas.microsoft.com/office/drawing/2014/main" val="424479045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3627185196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726648730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2511841419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2750261906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1611142396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1752792893"/>
                    </a:ext>
                  </a:extLst>
                </a:gridCol>
                <a:gridCol w="570142">
                  <a:extLst>
                    <a:ext uri="{9D8B030D-6E8A-4147-A177-3AD203B41FA5}">
                      <a16:colId xmlns:a16="http://schemas.microsoft.com/office/drawing/2014/main" val="2698630745"/>
                    </a:ext>
                  </a:extLst>
                </a:gridCol>
                <a:gridCol w="953206">
                  <a:extLst>
                    <a:ext uri="{9D8B030D-6E8A-4147-A177-3AD203B41FA5}">
                      <a16:colId xmlns:a16="http://schemas.microsoft.com/office/drawing/2014/main" val="1696722849"/>
                    </a:ext>
                  </a:extLst>
                </a:gridCol>
              </a:tblGrid>
              <a:tr h="852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Model Year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Tier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US" sz="13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VOC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PM</a:t>
                      </a:r>
                      <a:r>
                        <a:rPr lang="en-US" sz="13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PM</a:t>
                      </a:r>
                      <a:r>
                        <a:rPr lang="en-US" sz="13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2.5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</a:t>
                      </a:r>
                      <a:r>
                        <a:rPr lang="en-US" sz="13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US" sz="13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211415"/>
                  </a:ext>
                </a:extLst>
              </a:tr>
              <a:tr h="862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Prior to 2004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13.36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2.48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0.210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0.204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081013"/>
                  </a:ext>
                </a:extLst>
              </a:tr>
              <a:tr h="5818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2004-2006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10.55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2.48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0.210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0.204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262261"/>
                  </a:ext>
                </a:extLst>
              </a:tr>
              <a:tr h="5818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2007-2012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8.33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2.03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0.309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0.300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584472"/>
                  </a:ext>
                </a:extLst>
              </a:tr>
              <a:tr h="5818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2013-2016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6.35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0.08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2.03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0.200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0.194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95653"/>
                  </a:ext>
                </a:extLst>
              </a:tr>
              <a:tr h="5818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2017+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1.30</a:t>
                      </a: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0.02</a:t>
                      </a: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2.03</a:t>
                      </a: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0.111</a:t>
                      </a:r>
                    </a:p>
                  </a:txBody>
                  <a:tcPr marL="8031" marR="8031" marT="803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0.107</a:t>
                      </a:r>
                    </a:p>
                  </a:txBody>
                  <a:tcPr marL="8031" marR="8031" marT="8031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8031" marR="8031" marT="803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20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00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E078-D58C-4EB4-AB86-5F463F3B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335" y="814802"/>
            <a:ext cx="5677398" cy="152070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C1 Aux / boiler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emission factors - Updated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AC328-C443-4812-BB5C-472AC8D3E85A}"/>
              </a:ext>
            </a:extLst>
          </p:cNvPr>
          <p:cNvSpPr/>
          <p:nvPr/>
        </p:nvSpPr>
        <p:spPr>
          <a:xfrm>
            <a:off x="1428080" y="4888471"/>
            <a:ext cx="933584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1143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0060F71-9D18-4268-99AB-A804FC1A12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427022"/>
              </p:ext>
            </p:extLst>
          </p:nvPr>
        </p:nvGraphicFramePr>
        <p:xfrm>
          <a:off x="2246243" y="2534479"/>
          <a:ext cx="7429572" cy="2677282"/>
        </p:xfrm>
        <a:graphic>
          <a:graphicData uri="http://schemas.openxmlformats.org/drawingml/2006/table">
            <a:tbl>
              <a:tblPr firstRow="1" firstCol="1" bandRow="1"/>
              <a:tblGrid>
                <a:gridCol w="1844220">
                  <a:extLst>
                    <a:ext uri="{9D8B030D-6E8A-4147-A177-3AD203B41FA5}">
                      <a16:colId xmlns:a16="http://schemas.microsoft.com/office/drawing/2014/main" val="1493240776"/>
                    </a:ext>
                  </a:extLst>
                </a:gridCol>
                <a:gridCol w="632304">
                  <a:extLst>
                    <a:ext uri="{9D8B030D-6E8A-4147-A177-3AD203B41FA5}">
                      <a16:colId xmlns:a16="http://schemas.microsoft.com/office/drawing/2014/main" val="1180667798"/>
                    </a:ext>
                  </a:extLst>
                </a:gridCol>
                <a:gridCol w="908937">
                  <a:extLst>
                    <a:ext uri="{9D8B030D-6E8A-4147-A177-3AD203B41FA5}">
                      <a16:colId xmlns:a16="http://schemas.microsoft.com/office/drawing/2014/main" val="804570216"/>
                    </a:ext>
                  </a:extLst>
                </a:gridCol>
                <a:gridCol w="632304">
                  <a:extLst>
                    <a:ext uri="{9D8B030D-6E8A-4147-A177-3AD203B41FA5}">
                      <a16:colId xmlns:a16="http://schemas.microsoft.com/office/drawing/2014/main" val="3609468641"/>
                    </a:ext>
                  </a:extLst>
                </a:gridCol>
                <a:gridCol w="632304">
                  <a:extLst>
                    <a:ext uri="{9D8B030D-6E8A-4147-A177-3AD203B41FA5}">
                      <a16:colId xmlns:a16="http://schemas.microsoft.com/office/drawing/2014/main" val="1520721086"/>
                    </a:ext>
                  </a:extLst>
                </a:gridCol>
                <a:gridCol w="632304">
                  <a:extLst>
                    <a:ext uri="{9D8B030D-6E8A-4147-A177-3AD203B41FA5}">
                      <a16:colId xmlns:a16="http://schemas.microsoft.com/office/drawing/2014/main" val="657323023"/>
                    </a:ext>
                  </a:extLst>
                </a:gridCol>
                <a:gridCol w="632304">
                  <a:extLst>
                    <a:ext uri="{9D8B030D-6E8A-4147-A177-3AD203B41FA5}">
                      <a16:colId xmlns:a16="http://schemas.microsoft.com/office/drawing/2014/main" val="3326319722"/>
                    </a:ext>
                  </a:extLst>
                </a:gridCol>
                <a:gridCol w="632304">
                  <a:extLst>
                    <a:ext uri="{9D8B030D-6E8A-4147-A177-3AD203B41FA5}">
                      <a16:colId xmlns:a16="http://schemas.microsoft.com/office/drawing/2014/main" val="3937214052"/>
                    </a:ext>
                  </a:extLst>
                </a:gridCol>
                <a:gridCol w="882591">
                  <a:extLst>
                    <a:ext uri="{9D8B030D-6E8A-4147-A177-3AD203B41FA5}">
                      <a16:colId xmlns:a16="http://schemas.microsoft.com/office/drawing/2014/main" val="3236292534"/>
                    </a:ext>
                  </a:extLst>
                </a:gridCol>
              </a:tblGrid>
              <a:tr h="415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Model 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Tier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US" sz="16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PM</a:t>
                      </a:r>
                      <a:r>
                        <a:rPr lang="en-US" sz="16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PM</a:t>
                      </a:r>
                      <a:r>
                        <a:rPr lang="en-US" sz="16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2.5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SO</a:t>
                      </a:r>
                      <a:r>
                        <a:rPr lang="en-US" sz="16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US" sz="16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374218"/>
                  </a:ext>
                </a:extLst>
              </a:tr>
              <a:tr h="379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Prior to 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44039"/>
                  </a:ext>
                </a:extLst>
              </a:tr>
              <a:tr h="379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2004-2006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454787"/>
                  </a:ext>
                </a:extLst>
              </a:tr>
              <a:tr h="379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2007-2012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986981"/>
                  </a:ext>
                </a:extLst>
              </a:tr>
              <a:tr h="379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2013-2016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05883"/>
                  </a:ext>
                </a:extLst>
              </a:tr>
              <a:tr h="379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2017+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25838"/>
                  </a:ext>
                </a:extLst>
              </a:tr>
              <a:tr h="3633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Boilers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71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961.80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38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867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1A58-F528-4916-847F-918B02CC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84" y="650630"/>
            <a:ext cx="2777270" cy="422030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HAP Profiles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all vessels using ECA compliant distillate fuels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BEFB1E-EBFA-42E2-B9F9-403A7AF22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195510"/>
              </p:ext>
            </p:extLst>
          </p:nvPr>
        </p:nvGraphicFramePr>
        <p:xfrm>
          <a:off x="3582903" y="352697"/>
          <a:ext cx="7286625" cy="618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7286445" imgH="6181796" progId="Excel.Sheet.12">
                  <p:embed/>
                </p:oleObj>
              </mc:Choice>
              <mc:Fallback>
                <p:oleObj name="Worksheet" r:id="rId3" imgW="7286445" imgH="618179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BEFB1E-EBFA-42E2-B9F9-403A7AF226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2903" y="352697"/>
                        <a:ext cx="7286625" cy="618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761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5BC9-FDBD-4AD5-B235-A5146CCC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407" y="132639"/>
            <a:ext cx="5615185" cy="14653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CMV Emissions modeling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90CB0-C974-4948-BCC4-74303B80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5383"/>
            <a:ext cx="10885714" cy="491783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  <a:effectLst/>
              </a:rPr>
              <a:t>Process gridded data into hourly FF10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effectLst/>
              </a:rPr>
              <a:t>Hourly by grid cell centroid allows for C3 plume rise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effectLst/>
              </a:rPr>
              <a:t>Geocode centroids to populate FIPS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effectLst/>
              </a:rPr>
              <a:t>Result ~1.2GB 12km FF10/~0.4GB 36km FF10 per month</a:t>
            </a:r>
          </a:p>
          <a:p>
            <a:endParaRPr lang="en-US" sz="2600" dirty="0">
              <a:solidFill>
                <a:schemeClr val="tx1"/>
              </a:solidFill>
              <a:effectLst/>
            </a:endParaRPr>
          </a:p>
          <a:p>
            <a:r>
              <a:rPr lang="en-US" sz="2600" dirty="0">
                <a:solidFill>
                  <a:schemeClr val="tx1"/>
                </a:solidFill>
                <a:effectLst/>
              </a:rPr>
              <a:t>Process through SMOKE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effectLst/>
              </a:rPr>
              <a:t>Produce inline files with stack parameters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effectLst/>
              </a:rPr>
              <a:t>~30 min/month to process</a:t>
            </a:r>
          </a:p>
        </p:txBody>
      </p:sp>
    </p:spTree>
    <p:extLst>
      <p:ext uri="{BB962C8B-B14F-4D97-AF65-F5344CB8AC3E}">
        <p14:creationId xmlns:p14="http://schemas.microsoft.com/office/powerpoint/2010/main" val="105250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8B86-3C21-4CDD-A7D7-77266507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237" y="0"/>
            <a:ext cx="2655524" cy="89681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2EE24-BE36-4EF6-A3C6-EEEBD532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1" y="896815"/>
            <a:ext cx="11587592" cy="59611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Complete QA checks on the C1/C2 data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Run C1/C2 code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Rasterize C1/C2 data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Develop C3 &amp; C1/2 data for NEI annual emissions for NEI shape files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Developed rasterized data for specified areas ( Long Island, Great Lakes)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Reconcile C3 &amp; C1/2 with Canadian inventory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err="1">
                <a:solidFill>
                  <a:schemeClr val="tx1"/>
                </a:solidFill>
                <a:effectLst/>
              </a:rPr>
              <a:t>Gapfill</a:t>
            </a:r>
            <a:r>
              <a:rPr lang="en-US" sz="2600" dirty="0">
                <a:solidFill>
                  <a:schemeClr val="tx1"/>
                </a:solidFill>
                <a:effectLst/>
              </a:rPr>
              <a:t> portions of 36km domain not covered by selection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Adjust 2017 Inventory for 2016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  <a:effectLst/>
              </a:rPr>
              <a:t>Documentation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4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10E5-E812-4CD7-93AE-034C2689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54" y="83126"/>
            <a:ext cx="2643056" cy="1081648"/>
          </a:xfrm>
        </p:spPr>
        <p:txBody>
          <a:bodyPr/>
          <a:lstStyle/>
          <a:p>
            <a:pPr>
              <a:tabLst>
                <a:tab pos="288925" algn="l"/>
              </a:tabLst>
            </a:pPr>
            <a:r>
              <a:rPr lang="en-US" b="1" dirty="0"/>
              <a:t>C3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52680-73D7-470F-9B57-4522C334B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0" y="1060078"/>
            <a:ext cx="5540667" cy="47378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C3 CMV model based on 2017 AIS data was completed October 2018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QA checks completed February 2019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Documentation completed December 2018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Separate hourly data files were generated for Rasterization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57782-71AD-46B9-8571-90698851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94" y="3380333"/>
            <a:ext cx="5686188" cy="3206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D85C5-0339-4C58-9FF3-60E0D8F0EF31}"/>
              </a:ext>
            </a:extLst>
          </p:cNvPr>
          <p:cNvSpPr txBox="1"/>
          <p:nvPr/>
        </p:nvSpPr>
        <p:spPr>
          <a:xfrm>
            <a:off x="5735785" y="2932948"/>
            <a:ext cx="652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Category 3 emissions for extended area (tons/year)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ECB8BF-1021-4588-A1C2-D1DEB4BF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983" y="437306"/>
            <a:ext cx="3887745" cy="2383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441FF-E235-4FEB-A82D-93642B9667BC}"/>
              </a:ext>
            </a:extLst>
          </p:cNvPr>
          <p:cNvSpPr txBox="1"/>
          <p:nvPr/>
        </p:nvSpPr>
        <p:spPr>
          <a:xfrm>
            <a:off x="5735785" y="629456"/>
            <a:ext cx="19559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AIS data were</a:t>
            </a:r>
          </a:p>
          <a:p>
            <a:r>
              <a:rPr lang="en-US" dirty="0"/>
              <a:t>pulled from the </a:t>
            </a:r>
          </a:p>
          <a:p>
            <a:r>
              <a:rPr lang="en-US" dirty="0"/>
              <a:t>areas in pink:</a:t>
            </a:r>
          </a:p>
          <a:p>
            <a:r>
              <a:rPr lang="en-US" dirty="0"/>
              <a:t>The data will </a:t>
            </a:r>
            <a:br>
              <a:rPr lang="en-US" dirty="0"/>
            </a:br>
            <a:r>
              <a:rPr lang="en-US" dirty="0"/>
              <a:t>be used for</a:t>
            </a:r>
          </a:p>
          <a:p>
            <a:r>
              <a:rPr lang="en-US" dirty="0"/>
              <a:t>2017 NEI</a:t>
            </a:r>
          </a:p>
        </p:txBody>
      </p:sp>
    </p:spTree>
    <p:extLst>
      <p:ext uri="{BB962C8B-B14F-4D97-AF65-F5344CB8AC3E}">
        <p14:creationId xmlns:p14="http://schemas.microsoft.com/office/powerpoint/2010/main" val="174750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1A58-F528-4916-847F-918B02CC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21" y="426720"/>
            <a:ext cx="3476424" cy="12367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CMV SCC</a:t>
            </a:r>
            <a:r>
              <a:rPr lang="en-US" b="1" cap="none" dirty="0">
                <a:solidFill>
                  <a:schemeClr val="tx1"/>
                </a:solidFill>
              </a:rPr>
              <a:t>s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9042F94-4FEC-4711-B244-024391E301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58491" y="1530067"/>
          <a:ext cx="5524500" cy="3537585"/>
        </p:xfrm>
        <a:graphic>
          <a:graphicData uri="http://schemas.openxmlformats.org/drawingml/2006/table">
            <a:tbl>
              <a:tblPr/>
              <a:tblGrid>
                <a:gridCol w="1369239">
                  <a:extLst>
                    <a:ext uri="{9D8B030D-6E8A-4147-A177-3AD203B41FA5}">
                      <a16:colId xmlns:a16="http://schemas.microsoft.com/office/drawing/2014/main" val="1611480976"/>
                    </a:ext>
                  </a:extLst>
                </a:gridCol>
                <a:gridCol w="979386">
                  <a:extLst>
                    <a:ext uri="{9D8B030D-6E8A-4147-A177-3AD203B41FA5}">
                      <a16:colId xmlns:a16="http://schemas.microsoft.com/office/drawing/2014/main" val="2039827356"/>
                    </a:ext>
                  </a:extLst>
                </a:gridCol>
                <a:gridCol w="1093490">
                  <a:extLst>
                    <a:ext uri="{9D8B030D-6E8A-4147-A177-3AD203B41FA5}">
                      <a16:colId xmlns:a16="http://schemas.microsoft.com/office/drawing/2014/main" val="3165862955"/>
                    </a:ext>
                  </a:extLst>
                </a:gridCol>
                <a:gridCol w="1255136">
                  <a:extLst>
                    <a:ext uri="{9D8B030D-6E8A-4147-A177-3AD203B41FA5}">
                      <a16:colId xmlns:a16="http://schemas.microsoft.com/office/drawing/2014/main" val="3794114703"/>
                    </a:ext>
                  </a:extLst>
                </a:gridCol>
                <a:gridCol w="827249">
                  <a:extLst>
                    <a:ext uri="{9D8B030D-6E8A-4147-A177-3AD203B41FA5}">
                      <a16:colId xmlns:a16="http://schemas.microsoft.com/office/drawing/2014/main" val="3779514889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New SCC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Fuel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Category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Port/ 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Engine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04065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2280002101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C1/C2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01042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2280002102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C1/C2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27348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2280002201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C1/C2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64224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2280002202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C1/C2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02843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2280002103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49891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2280002104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5787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7842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2280002204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Diesel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4072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2280003103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Residual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13108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2280003104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Residual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0451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2280003203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Residual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17658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2280003204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Residual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523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77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8B86-3C21-4CDD-A7D7-77266507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18" y="-261256"/>
            <a:ext cx="5841281" cy="1430215"/>
          </a:xfrm>
        </p:spPr>
        <p:txBody>
          <a:bodyPr/>
          <a:lstStyle/>
          <a:p>
            <a:r>
              <a:rPr lang="en-US" b="1" dirty="0"/>
              <a:t>2017 to 2016 adjustments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2EE24-BE36-4EF6-A3C6-EEEBD532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71155"/>
            <a:ext cx="5730239" cy="5251268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effectLst/>
              </a:rPr>
              <a:t>Entrance and Clearance summary</a:t>
            </a:r>
          </a:p>
          <a:p>
            <a:pPr lvl="1"/>
            <a:r>
              <a:rPr lang="en-US" sz="2600" dirty="0">
                <a:effectLst/>
              </a:rPr>
              <a:t>Considered port &amp; National/vessel type adjustments</a:t>
            </a:r>
          </a:p>
          <a:p>
            <a:pPr lvl="1"/>
            <a:r>
              <a:rPr lang="en-US" sz="2600" dirty="0">
                <a:effectLst/>
              </a:rPr>
              <a:t>Recommended:</a:t>
            </a:r>
          </a:p>
          <a:p>
            <a:pPr lvl="2"/>
            <a:r>
              <a:rPr lang="en-US" sz="2400" dirty="0">
                <a:effectLst/>
              </a:rPr>
              <a:t>National data could be applied to port &amp; underway operations for most of the C3 types</a:t>
            </a:r>
          </a:p>
          <a:p>
            <a:pPr lvl="2"/>
            <a:r>
              <a:rPr lang="en-US" sz="2600" dirty="0">
                <a:effectLst/>
              </a:rPr>
              <a:t>use an aggregate adjustment of 98% for C3 Yacht, tug, Barge, Fishing, and C1/2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6BA333-7639-482D-AD30-224389589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002517"/>
              </p:ext>
            </p:extLst>
          </p:nvPr>
        </p:nvGraphicFramePr>
        <p:xfrm>
          <a:off x="6705598" y="914417"/>
          <a:ext cx="4989596" cy="5029166"/>
        </p:xfrm>
        <a:graphic>
          <a:graphicData uri="http://schemas.openxmlformats.org/drawingml/2006/table">
            <a:tbl>
              <a:tblPr firstRow="1" firstCol="1" bandRow="1"/>
              <a:tblGrid>
                <a:gridCol w="2220687">
                  <a:extLst>
                    <a:ext uri="{9D8B030D-6E8A-4147-A177-3AD203B41FA5}">
                      <a16:colId xmlns:a16="http://schemas.microsoft.com/office/drawing/2014/main" val="3794150585"/>
                    </a:ext>
                  </a:extLst>
                </a:gridCol>
                <a:gridCol w="2768909">
                  <a:extLst>
                    <a:ext uri="{9D8B030D-6E8A-4147-A177-3AD203B41FA5}">
                      <a16:colId xmlns:a16="http://schemas.microsoft.com/office/drawing/2014/main" val="2657055067"/>
                    </a:ext>
                  </a:extLst>
                </a:gridCol>
              </a:tblGrid>
              <a:tr h="38277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Ship Type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Annual Percent Difference Between National 2016 to 2017 E&amp;C Records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884287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Barge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64.5%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370788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Bulk Carrier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93.7%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32346"/>
                  </a:ext>
                </a:extLst>
              </a:tr>
              <a:tr h="28802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Chemical Tanker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97.0%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407059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Container Ship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96.7%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796507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Cruise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99.2%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605712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Ferry Ro Pax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70.0%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498201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Cargo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112.7%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42077"/>
                  </a:ext>
                </a:extLst>
              </a:tr>
              <a:tr h="26474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Liquified Gas Tanker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83.9%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017389"/>
                  </a:ext>
                </a:extLst>
              </a:tr>
              <a:tr h="29609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Miscellaneous Fishing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107.3%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197390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Miscellaneous Other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98.5%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41483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Offshore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116.3%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958539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Oil Tanker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90.8%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84834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Other Tanker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96.4%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8840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Reefer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115.3%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916965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 Ro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99.3%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313623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 Tug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93.1%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76359"/>
                  </a:ext>
                </a:extLst>
              </a:tr>
              <a:tr h="20781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Yacht</a:t>
                      </a:r>
                      <a:endParaRPr lang="en-US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</a:t>
                      </a:r>
                      <a:endParaRPr lang="en-US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8" marR="6190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668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03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3DFF1FD-3617-4BDA-98E5-6419FB7C2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33" y="562708"/>
            <a:ext cx="11545733" cy="57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57C7E-BCB6-44E8-AE29-1594B4A7F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71" y="390429"/>
            <a:ext cx="7855657" cy="607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8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54F73-8445-4C23-88FE-3BD081D28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969" y="0"/>
            <a:ext cx="8883781" cy="668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D61F-BD5B-48F8-8114-4994BAB8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54" y="-188768"/>
            <a:ext cx="3692140" cy="15706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C3 Rasterization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04D715-4896-43EA-8A9D-04F74A7A7212}"/>
              </a:ext>
            </a:extLst>
          </p:cNvPr>
          <p:cNvSpPr/>
          <p:nvPr/>
        </p:nvSpPr>
        <p:spPr>
          <a:xfrm>
            <a:off x="6096000" y="1224195"/>
            <a:ext cx="5801248" cy="503726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Km Grid/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hrly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Completed for CONUS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12 Km Grid/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hrly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– Completed for CONUS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QA inland data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Rasterization of Alaska &amp; Hawaii - Underway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Initiate 36km/12km process for C1/C2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refined 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area-specific grids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Under consideration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CF184-1A8B-4E6B-B6CC-8408A79F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65" y="1881052"/>
            <a:ext cx="5125806" cy="2957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AF1F3-3CDB-43B2-935D-4F86DE6E7010}"/>
              </a:ext>
            </a:extLst>
          </p:cNvPr>
          <p:cNvSpPr txBox="1"/>
          <p:nvPr/>
        </p:nvSpPr>
        <p:spPr>
          <a:xfrm>
            <a:off x="294752" y="1381843"/>
            <a:ext cx="553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12km plot – still being quality assured</a:t>
            </a:r>
          </a:p>
        </p:txBody>
      </p:sp>
    </p:spTree>
    <p:extLst>
      <p:ext uri="{BB962C8B-B14F-4D97-AF65-F5344CB8AC3E}">
        <p14:creationId xmlns:p14="http://schemas.microsoft.com/office/powerpoint/2010/main" val="82800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416410-8468-4ADA-BFBA-F6643906C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6" y="503753"/>
            <a:ext cx="8245203" cy="5075409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170603D-3B14-46DD-A9AB-C22463369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58" y="2842847"/>
            <a:ext cx="5740016" cy="3701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81DBF-D79D-4B6F-9939-5CE037DBEA19}"/>
              </a:ext>
            </a:extLst>
          </p:cNvPr>
          <p:cNvSpPr txBox="1"/>
          <p:nvPr/>
        </p:nvSpPr>
        <p:spPr>
          <a:xfrm>
            <a:off x="8713596" y="706735"/>
            <a:ext cx="2735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12km NOx and </a:t>
            </a:r>
            <a:br>
              <a:rPr lang="en-US" dirty="0"/>
            </a:br>
            <a:r>
              <a:rPr lang="en-US" dirty="0"/>
              <a:t>36km SO2 </a:t>
            </a:r>
          </a:p>
          <a:p>
            <a:r>
              <a:rPr lang="en-US" dirty="0"/>
              <a:t>Hourly Animations</a:t>
            </a:r>
            <a:br>
              <a:rPr lang="en-US" dirty="0"/>
            </a:br>
            <a:r>
              <a:rPr lang="en-US" dirty="0"/>
              <a:t>(use slide show mode) </a:t>
            </a:r>
          </a:p>
        </p:txBody>
      </p:sp>
    </p:spTree>
    <p:extLst>
      <p:ext uri="{BB962C8B-B14F-4D97-AF65-F5344CB8AC3E}">
        <p14:creationId xmlns:p14="http://schemas.microsoft.com/office/powerpoint/2010/main" val="27770703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94910AD-6430-4F93-9309-E4B2A8798C0B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16A874A-A71D-4B8B-8AC5-FEAA8586AD03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E134A80-2D57-4DC4-BB1D-66BF40F5A67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F34AC7F-7EA6-4FE3-8598-2E88D9E98CB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1F71A7A-B099-4BF7-8DF4-EEF536976229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B797A63-2D19-48A0-9C3E-6BF27BF055B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2142</TotalTime>
  <Words>784</Words>
  <Application>Microsoft Office PowerPoint</Application>
  <PresentationFormat>Widescreen</PresentationFormat>
  <Paragraphs>391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Mesh</vt:lpstr>
      <vt:lpstr>Worksheet</vt:lpstr>
      <vt:lpstr>Status update:  2017 CMV Data and  2016 Adjustments June 2019</vt:lpstr>
      <vt:lpstr>C3 Recap</vt:lpstr>
      <vt:lpstr>New CMV SCCs</vt:lpstr>
      <vt:lpstr>2017 to 2016 adjustments </vt:lpstr>
      <vt:lpstr>PowerPoint Presentation</vt:lpstr>
      <vt:lpstr>PowerPoint Presentation</vt:lpstr>
      <vt:lpstr>PowerPoint Presentation</vt:lpstr>
      <vt:lpstr>C3 Rasterization</vt:lpstr>
      <vt:lpstr>PowerPoint Presentation</vt:lpstr>
      <vt:lpstr>C1/2 Code completed</vt:lpstr>
      <vt:lpstr>c1/c2 Vessel Attributes </vt:lpstr>
      <vt:lpstr>Default Auxiliary / Boiler values - updated</vt:lpstr>
      <vt:lpstr>C1/C2 Propulsion emission factors – updated </vt:lpstr>
      <vt:lpstr>C1 Aux / boiler  emission factors - Updated</vt:lpstr>
      <vt:lpstr>HAP Profiles for all vessels using ECA compliant distillate fuels</vt:lpstr>
      <vt:lpstr>CMV Emissions modeling 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update: Category 1 / 2 Component of the 2017 NEI</dc:title>
  <dc:creator>Richard Billings</dc:creator>
  <cp:lastModifiedBy>Eyth, Alison</cp:lastModifiedBy>
  <cp:revision>71</cp:revision>
  <cp:lastPrinted>2018-09-25T11:56:47Z</cp:lastPrinted>
  <dcterms:created xsi:type="dcterms:W3CDTF">2018-09-20T13:54:29Z</dcterms:created>
  <dcterms:modified xsi:type="dcterms:W3CDTF">2019-06-19T21:52:15Z</dcterms:modified>
</cp:coreProperties>
</file>